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2" r:id="rId15"/>
    <p:sldId id="278" r:id="rId16"/>
    <p:sldId id="280" r:id="rId17"/>
    <p:sldId id="279" r:id="rId18"/>
    <p:sldId id="281" r:id="rId19"/>
    <p:sldId id="269" r:id="rId20"/>
    <p:sldId id="270" r:id="rId21"/>
    <p:sldId id="271" r:id="rId22"/>
    <p:sldId id="272" r:id="rId23"/>
    <p:sldId id="275" r:id="rId24"/>
    <p:sldId id="274" r:id="rId25"/>
    <p:sldId id="273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BC27"/>
    <a:srgbClr val="FB3F6E"/>
    <a:srgbClr val="C2FF2D"/>
    <a:srgbClr val="0C0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3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6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4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6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4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6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50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8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3201E-EDE8-4268-9DFA-E7821742FD2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2F59D-52F6-4993-B36B-7A0B59CD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4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4.xml"/><Relationship Id="rId7" Type="http://schemas.openxmlformats.org/officeDocument/2006/relationships/slide" Target="slide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9.xml"/><Relationship Id="rId10" Type="http://schemas.openxmlformats.org/officeDocument/2006/relationships/image" Target="../media/image3.gif"/><Relationship Id="rId4" Type="http://schemas.openxmlformats.org/officeDocument/2006/relationships/slide" Target="slide7.xml"/><Relationship Id="rId9" Type="http://schemas.openxmlformats.org/officeDocument/2006/relationships/slide" Target="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4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14922" y="2607766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The game Code</a:t>
            </a:r>
            <a:endParaRPr lang="en-US" sz="1600" spc="300" dirty="0">
              <a:solidFill>
                <a:srgbClr val="C2FF2D"/>
              </a:solidFill>
              <a:latin typeface="Press Start 2P" panose="00000500000000000000" pitchFamily="2" charset="0"/>
            </a:endParaRPr>
          </a:p>
          <a:p>
            <a:endParaRPr lang="en-US" sz="1600" spc="600" dirty="0"/>
          </a:p>
        </p:txBody>
      </p:sp>
      <p:sp>
        <p:nvSpPr>
          <p:cNvPr id="25" name="Rectangle 24"/>
          <p:cNvSpPr/>
          <p:nvPr/>
        </p:nvSpPr>
        <p:spPr>
          <a:xfrm>
            <a:off x="2114922" y="1540310"/>
            <a:ext cx="27238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3.1</a:t>
            </a:r>
            <a:endParaRPr lang="en-US" sz="60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86186" y="3317314"/>
            <a:ext cx="73138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ess Start 2P" panose="00000500000000000000" pitchFamily="2" charset="0"/>
              </a:rPr>
              <a:t>we've implemented a captivating </a:t>
            </a:r>
            <a:r>
              <a:rPr lang="en-US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war game </a:t>
            </a:r>
            <a:r>
              <a:rPr lang="en-US" dirty="0">
                <a:solidFill>
                  <a:schemeClr val="bg1"/>
                </a:solidFill>
                <a:latin typeface="Press Start 2P" panose="00000500000000000000" pitchFamily="2" charset="0"/>
              </a:rPr>
              <a:t>using </a:t>
            </a:r>
            <a:r>
              <a:rPr lang="en-US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Turtle.</a:t>
            </a:r>
          </a:p>
          <a:p>
            <a:endParaRPr lang="en-US" dirty="0" smtClean="0">
              <a:solidFill>
                <a:schemeClr val="bg1"/>
              </a:solidFill>
              <a:latin typeface="Press Start 2P" panose="00000500000000000000" pitchFamily="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Press Start 2P" panose="00000500000000000000" pitchFamily="2" charset="0"/>
              </a:rPr>
              <a:t>library allows us to render smooth </a:t>
            </a:r>
            <a:r>
              <a:rPr lang="en-US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graphics to have a good gaming experience.</a:t>
            </a:r>
          </a:p>
        </p:txBody>
      </p:sp>
      <p:sp>
        <p:nvSpPr>
          <p:cNvPr id="27" name="Isosceles Triangle 26"/>
          <p:cNvSpPr/>
          <p:nvPr/>
        </p:nvSpPr>
        <p:spPr>
          <a:xfrm rot="5400000">
            <a:off x="1913631" y="4248740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1913631" y="348643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24" y="1740517"/>
            <a:ext cx="4145471" cy="6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14922" y="2607766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The game Code</a:t>
            </a:r>
            <a:endParaRPr lang="en-US" sz="1600" spc="300" dirty="0">
              <a:solidFill>
                <a:srgbClr val="C2FF2D"/>
              </a:solidFill>
              <a:latin typeface="Press Start 2P" panose="00000500000000000000" pitchFamily="2" charset="0"/>
            </a:endParaRPr>
          </a:p>
          <a:p>
            <a:endParaRPr lang="en-US" sz="1600" spc="600" dirty="0"/>
          </a:p>
        </p:txBody>
      </p:sp>
      <p:sp>
        <p:nvSpPr>
          <p:cNvPr id="25" name="Rectangle 24"/>
          <p:cNvSpPr/>
          <p:nvPr/>
        </p:nvSpPr>
        <p:spPr>
          <a:xfrm>
            <a:off x="2114922" y="1540310"/>
            <a:ext cx="27238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3.1</a:t>
            </a:r>
            <a:endParaRPr lang="en-US" sz="60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86186" y="3317314"/>
            <a:ext cx="7313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Let’s get to Visual studio to get a better view.</a:t>
            </a:r>
          </a:p>
        </p:txBody>
      </p:sp>
      <p:sp>
        <p:nvSpPr>
          <p:cNvPr id="12" name="Isosceles Triangle 11"/>
          <p:cNvSpPr/>
          <p:nvPr/>
        </p:nvSpPr>
        <p:spPr>
          <a:xfrm rot="5400000">
            <a:off x="1913631" y="348643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82" y="1235776"/>
            <a:ext cx="1207576" cy="120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23255 0.01064 L 1.25E-6 4.44444E-6 Z " pathEditMode="relative" rAng="0" ptsTypes="AAA">
                                      <p:cBhvr>
                                        <p:cTn id="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14922" y="2607766"/>
            <a:ext cx="6519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The Arduino implementation</a:t>
            </a:r>
            <a:endParaRPr lang="en-US" sz="1600" spc="300" dirty="0">
              <a:solidFill>
                <a:srgbClr val="C2FF2D"/>
              </a:solidFill>
              <a:latin typeface="Press Start 2P" panose="00000500000000000000" pitchFamily="2" charset="0"/>
            </a:endParaRPr>
          </a:p>
          <a:p>
            <a:endParaRPr lang="en-US" sz="1600" spc="600" dirty="0"/>
          </a:p>
        </p:txBody>
      </p:sp>
      <p:sp>
        <p:nvSpPr>
          <p:cNvPr id="25" name="Rectangle 24"/>
          <p:cNvSpPr/>
          <p:nvPr/>
        </p:nvSpPr>
        <p:spPr>
          <a:xfrm>
            <a:off x="2114922" y="1540310"/>
            <a:ext cx="27238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3.2</a:t>
            </a:r>
            <a:endParaRPr lang="en-US" sz="60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86186" y="3317314"/>
            <a:ext cx="73138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This 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physical interface consists of </a:t>
            </a:r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Keypad that serves 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as input </a:t>
            </a:r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device 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for </a:t>
            </a:r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our game.</a:t>
            </a:r>
          </a:p>
          <a:p>
            <a:endParaRPr lang="en-US" sz="1400" dirty="0" smtClean="0">
              <a:solidFill>
                <a:schemeClr val="bg1"/>
              </a:solidFill>
              <a:latin typeface="Press Start 2P" panose="00000500000000000000" pitchFamily="2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The Arduino,acting 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as </a:t>
            </a:r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a microcontroller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, bridges the gap between the physical world and the digital </a:t>
            </a:r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realm, demonstrating 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the principles of Computer Architecture in designing effective control mechanisms.</a:t>
            </a:r>
          </a:p>
        </p:txBody>
      </p:sp>
      <p:sp>
        <p:nvSpPr>
          <p:cNvPr id="27" name="Isosceles Triangle 26"/>
          <p:cNvSpPr/>
          <p:nvPr/>
        </p:nvSpPr>
        <p:spPr>
          <a:xfrm rot="5400000">
            <a:off x="1913631" y="4268145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1913631" y="3427627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53" y="1288177"/>
            <a:ext cx="1194816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6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97300" y="1402151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Board  Topology</a:t>
            </a:r>
            <a:endParaRPr lang="en-US" sz="1600" spc="600" dirty="0"/>
          </a:p>
        </p:txBody>
      </p:sp>
      <p:sp>
        <p:nvSpPr>
          <p:cNvPr id="13" name="Rectangle 12"/>
          <p:cNvSpPr/>
          <p:nvPr/>
        </p:nvSpPr>
        <p:spPr>
          <a:xfrm>
            <a:off x="2389304" y="1845276"/>
            <a:ext cx="6359280" cy="3757465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38" y="1911178"/>
            <a:ext cx="6275412" cy="36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9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14922" y="2607766"/>
            <a:ext cx="6519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The Arduino implementation</a:t>
            </a:r>
            <a:endParaRPr lang="en-US" sz="1600" spc="300" dirty="0">
              <a:solidFill>
                <a:srgbClr val="C2FF2D"/>
              </a:solidFill>
              <a:latin typeface="Press Start 2P" panose="00000500000000000000" pitchFamily="2" charset="0"/>
            </a:endParaRPr>
          </a:p>
          <a:p>
            <a:endParaRPr lang="en-US" sz="1600" spc="600" dirty="0"/>
          </a:p>
        </p:txBody>
      </p:sp>
      <p:sp>
        <p:nvSpPr>
          <p:cNvPr id="25" name="Rectangle 24"/>
          <p:cNvSpPr/>
          <p:nvPr/>
        </p:nvSpPr>
        <p:spPr>
          <a:xfrm>
            <a:off x="2114922" y="1540310"/>
            <a:ext cx="27238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3.2</a:t>
            </a:r>
            <a:endParaRPr lang="en-US" sz="6000" spc="600" dirty="0">
              <a:solidFill>
                <a:srgbClr val="FB3F6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53" y="1288177"/>
            <a:ext cx="1194816" cy="11948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89304" y="3006237"/>
            <a:ext cx="6359280" cy="2596504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03" y="3052368"/>
            <a:ext cx="6244281" cy="250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646" y="1687566"/>
            <a:ext cx="6667929" cy="36479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58314" y="1652052"/>
            <a:ext cx="6744594" cy="3719018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0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51" y="1451627"/>
            <a:ext cx="5180198" cy="39340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34961" y="1404020"/>
            <a:ext cx="5263979" cy="4029314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9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51" y="1646409"/>
            <a:ext cx="6532605" cy="37732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6550" y="1617169"/>
            <a:ext cx="6532605" cy="3831753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66550" y="1617169"/>
            <a:ext cx="6532605" cy="3831753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83" y="1644809"/>
            <a:ext cx="6442338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6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14922" y="2607766"/>
            <a:ext cx="6519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The Arduino implementation</a:t>
            </a:r>
            <a:endParaRPr lang="en-US" sz="1600" spc="300" dirty="0">
              <a:solidFill>
                <a:srgbClr val="C2FF2D"/>
              </a:solidFill>
              <a:latin typeface="Press Start 2P" panose="00000500000000000000" pitchFamily="2" charset="0"/>
            </a:endParaRPr>
          </a:p>
          <a:p>
            <a:endParaRPr lang="en-US" sz="1600" spc="600" dirty="0"/>
          </a:p>
        </p:txBody>
      </p:sp>
      <p:sp>
        <p:nvSpPr>
          <p:cNvPr id="25" name="Rectangle 24"/>
          <p:cNvSpPr/>
          <p:nvPr/>
        </p:nvSpPr>
        <p:spPr>
          <a:xfrm>
            <a:off x="2114922" y="1540310"/>
            <a:ext cx="27238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3.2</a:t>
            </a:r>
            <a:endParaRPr lang="en-US" sz="60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86186" y="3934261"/>
            <a:ext cx="7313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Project’s code on ArduinoIDE</a:t>
            </a:r>
            <a:endParaRPr lang="en-US" sz="1400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1913632" y="4020753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53" y="1288177"/>
            <a:ext cx="1194816" cy="11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766678"/>
            <a:ext cx="9444903" cy="532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80" y="3798987"/>
            <a:ext cx="4944596" cy="3362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8211" y="1920802"/>
            <a:ext cx="6386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2000" spc="2000" dirty="0">
                <a:solidFill>
                  <a:srgbClr val="C2FF2D"/>
                </a:solidFill>
                <a:latin typeface="Press Start 2P" panose="00000500000000000000" pitchFamily="2" charset="0"/>
              </a:rPr>
              <a:t>PRESENTATION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8211" y="2542342"/>
            <a:ext cx="7210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Game Controller</a:t>
            </a:r>
            <a:endParaRPr lang="en-US" sz="3200" dirty="0">
              <a:solidFill>
                <a:srgbClr val="FB3F6E"/>
              </a:solidFill>
              <a:latin typeface="Press Start 2P" panose="000005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8211" y="2591455"/>
            <a:ext cx="7210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Game Controller</a:t>
            </a:r>
            <a:endParaRPr lang="en-US" sz="3200" dirty="0">
              <a:solidFill>
                <a:srgbClr val="C2FF2D"/>
              </a:solidFill>
              <a:latin typeface="Press Start 2P" panose="000005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8211" y="3681770"/>
            <a:ext cx="6452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2000" spc="2000" dirty="0">
                <a:solidFill>
                  <a:srgbClr val="FB3F6E"/>
                </a:solidFill>
                <a:latin typeface="Press Start 2P" panose="00000500000000000000" pitchFamily="2" charset="0"/>
              </a:rPr>
              <a:t>PRESS START</a:t>
            </a:r>
          </a:p>
        </p:txBody>
      </p:sp>
    </p:spTree>
    <p:extLst>
      <p:ext uri="{BB962C8B-B14F-4D97-AF65-F5344CB8AC3E}">
        <p14:creationId xmlns:p14="http://schemas.microsoft.com/office/powerpoint/2010/main" val="388741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766678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44975" y="3236934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300" dirty="0">
                <a:solidFill>
                  <a:srgbClr val="C2FF2D"/>
                </a:solidFill>
                <a:latin typeface="Press Start 2P" panose="00000500000000000000" pitchFamily="2" charset="0"/>
              </a:rPr>
              <a:t>INTEGRATION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80615" y="2883988"/>
            <a:ext cx="11849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4</a:t>
            </a:r>
            <a:endParaRPr lang="en-US" sz="72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61400" y="4054412"/>
            <a:ext cx="46474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20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Mixing up all we</a:t>
            </a:r>
            <a:r>
              <a:rPr lang="ar-EG" sz="1100" kern="20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  </a:t>
            </a:r>
            <a:r>
              <a:rPr lang="en-US" sz="1100" kern="20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achieved</a:t>
            </a:r>
            <a:endParaRPr lang="en-US" sz="1100" spc="300" dirty="0">
              <a:solidFill>
                <a:schemeClr val="bg1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5400000">
            <a:off x="3407217" y="409503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15" y="2883988"/>
            <a:ext cx="860421" cy="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9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14922" y="2607766"/>
            <a:ext cx="4019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Game Controls</a:t>
            </a:r>
            <a:endParaRPr lang="en-US" sz="2000" spc="600" dirty="0"/>
          </a:p>
        </p:txBody>
      </p:sp>
      <p:sp>
        <p:nvSpPr>
          <p:cNvPr id="25" name="Rectangle 24"/>
          <p:cNvSpPr/>
          <p:nvPr/>
        </p:nvSpPr>
        <p:spPr>
          <a:xfrm>
            <a:off x="2551528" y="1557689"/>
            <a:ext cx="1031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4</a:t>
            </a:r>
            <a:endParaRPr lang="en-US" sz="6000" spc="600" dirty="0">
              <a:solidFill>
                <a:srgbClr val="FB3F6E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5400000">
            <a:off x="1913630" y="3968655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1913631" y="348643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38" y="1740517"/>
            <a:ext cx="5335957" cy="6500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14922" y="336917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Press # To move Left</a:t>
            </a:r>
            <a:endParaRPr lang="en-US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14922" y="384575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Press * To move Right</a:t>
            </a:r>
            <a:endParaRPr lang="en-US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  <p:sp>
        <p:nvSpPr>
          <p:cNvPr id="16" name="Isosceles Triangle 15"/>
          <p:cNvSpPr/>
          <p:nvPr/>
        </p:nvSpPr>
        <p:spPr>
          <a:xfrm rot="5400000">
            <a:off x="1928514" y="4450871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4922" y="432234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Press 0 To Fire!</a:t>
            </a:r>
            <a:endParaRPr lang="en-US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2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766678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99899" y="2991032"/>
            <a:ext cx="2685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Video</a:t>
            </a:r>
            <a:endParaRPr lang="en-US" sz="3600" spc="300" dirty="0">
              <a:solidFill>
                <a:srgbClr val="C2FF2D"/>
              </a:solidFill>
              <a:latin typeface="Press Start 2P" panose="00000500000000000000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480615" y="2883988"/>
            <a:ext cx="11849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5</a:t>
            </a:r>
            <a:endParaRPr lang="en-US" sz="72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61400" y="4054412"/>
            <a:ext cx="55707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20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Let's explain this in a </a:t>
            </a:r>
            <a:r>
              <a:rPr lang="en-US" sz="1100" kern="20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video</a:t>
            </a:r>
            <a:r>
              <a:rPr lang="en-US" sz="1100" kern="20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.</a:t>
            </a:r>
            <a:endParaRPr lang="en-US" sz="1100" spc="300" dirty="0">
              <a:solidFill>
                <a:schemeClr val="bg1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5400000">
            <a:off x="3407217" y="409503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15" y="2883988"/>
            <a:ext cx="860421" cy="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34116" y="121782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Video</a:t>
            </a:r>
            <a:endParaRPr lang="en-US" spc="300" dirty="0">
              <a:solidFill>
                <a:srgbClr val="C2FF2D"/>
              </a:solidFill>
              <a:latin typeface="Press Start 2P" panose="000005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22828" y="1954427"/>
            <a:ext cx="7014079" cy="3293076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-20231212-WA00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016" t="751" r="22731" b="-751"/>
          <a:stretch/>
        </p:blipFill>
        <p:spPr>
          <a:xfrm>
            <a:off x="2055778" y="1991258"/>
            <a:ext cx="6948177" cy="32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766678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99899" y="2991032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TEAM</a:t>
            </a:r>
            <a:endParaRPr lang="en-US" sz="3600" spc="300" dirty="0">
              <a:solidFill>
                <a:srgbClr val="C2FF2D"/>
              </a:solidFill>
              <a:latin typeface="Press Start 2P" panose="00000500000000000000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480615" y="2883988"/>
            <a:ext cx="11849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kern="2000" spc="600" dirty="0">
                <a:solidFill>
                  <a:srgbClr val="FB3F6E"/>
                </a:solidFill>
                <a:latin typeface="Press Start 2P" panose="00000500000000000000" pitchFamily="2" charset="0"/>
              </a:rPr>
              <a:t>6</a:t>
            </a:r>
            <a:endParaRPr lang="en-US" sz="72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61400" y="4054412"/>
            <a:ext cx="50321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20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Who worked on this project?</a:t>
            </a:r>
            <a:endParaRPr lang="en-US" sz="1100" spc="300" dirty="0">
              <a:solidFill>
                <a:schemeClr val="bg1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5400000">
            <a:off x="3407217" y="409503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15" y="2883988"/>
            <a:ext cx="860421" cy="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34116" y="121782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rgbClr val="C2FF2D"/>
                </a:solidFill>
                <a:latin typeface="Press Start 2P" panose="00000500000000000000" pitchFamily="2" charset="0"/>
              </a:rPr>
              <a:t>TEAM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0875" y="1777654"/>
            <a:ext cx="1581665" cy="1474573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50537" y="1777654"/>
            <a:ext cx="1581665" cy="1474573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80199" y="1784567"/>
            <a:ext cx="1581665" cy="1474573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96" y="1802334"/>
            <a:ext cx="1525946" cy="14173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9" t="632" r="16799" b="42756"/>
          <a:stretch/>
        </p:blipFill>
        <p:spPr>
          <a:xfrm>
            <a:off x="7116860" y="1837872"/>
            <a:ext cx="1524000" cy="140646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76808" y="3355422"/>
            <a:ext cx="2069797" cy="51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Kareem Mohamed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Bilal </a:t>
            </a:r>
            <a:r>
              <a:rPr lang="en-US" sz="1050" dirty="0">
                <a:solidFill>
                  <a:schemeClr val="bg1"/>
                </a:solidFill>
                <a:latin typeface="Press Start 2P" panose="00000500000000000000" pitchFamily="2" charset="0"/>
              </a:rPr>
              <a:t>I</a:t>
            </a: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smail</a:t>
            </a:r>
            <a:endParaRPr lang="en-US" sz="1050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39144" y="3355422"/>
            <a:ext cx="2204450" cy="51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Ahemd Mohamed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Fawzy Abdelhady</a:t>
            </a:r>
            <a:endParaRPr lang="en-US" sz="1050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52966" y="3355422"/>
            <a:ext cx="2608406" cy="51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Press Start 2P" panose="00000500000000000000" pitchFamily="2" charset="0"/>
              </a:rPr>
              <a:t>I</a:t>
            </a: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brahim Abdelrazek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Abdelrazek Ibrahim</a:t>
            </a:r>
            <a:endParaRPr lang="en-US" sz="1050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3" t="23954" r="22808" b="39961"/>
          <a:stretch/>
        </p:blipFill>
        <p:spPr>
          <a:xfrm>
            <a:off x="2459258" y="1818624"/>
            <a:ext cx="1527048" cy="14064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473948" y="3970426"/>
            <a:ext cx="1581665" cy="1474573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59983" y="3986163"/>
            <a:ext cx="1581665" cy="1474573"/>
          </a:xfrm>
          <a:prstGeom prst="rect">
            <a:avLst/>
          </a:prstGeom>
          <a:noFill/>
          <a:ln w="38100">
            <a:solidFill>
              <a:srgbClr val="8FBC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56" y="3994082"/>
            <a:ext cx="1527048" cy="14272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1" y="4021252"/>
            <a:ext cx="1527048" cy="14272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55592" y="4367464"/>
            <a:ext cx="1665841" cy="75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Salah Saad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Salah Hafez</a:t>
            </a:r>
          </a:p>
          <a:p>
            <a:pPr>
              <a:lnSpc>
                <a:spcPct val="150000"/>
              </a:lnSpc>
            </a:pPr>
            <a:endParaRPr lang="en-US" sz="1050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68956" y="4476637"/>
            <a:ext cx="1800493" cy="51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 err="1" smtClean="0">
                <a:solidFill>
                  <a:schemeClr val="bg1"/>
                </a:solidFill>
                <a:latin typeface="Press Start 2P" panose="00000500000000000000" pitchFamily="2" charset="0"/>
              </a:rPr>
              <a:t>Asem</a:t>
            </a: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 Ibrahim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Ibrahim </a:t>
            </a:r>
            <a:r>
              <a:rPr lang="en-US" sz="1050" dirty="0" err="1" smtClean="0">
                <a:solidFill>
                  <a:schemeClr val="bg1"/>
                </a:solidFill>
                <a:latin typeface="Press Start 2P" panose="00000500000000000000" pitchFamily="2" charset="0"/>
              </a:rPr>
              <a:t>Gadu</a:t>
            </a:r>
            <a:endParaRPr lang="en-US" sz="1050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75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766678"/>
            <a:ext cx="9444903" cy="532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80" y="3798987"/>
            <a:ext cx="4944596" cy="3362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0402" y="2551181"/>
            <a:ext cx="7210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THANKS</a:t>
            </a:r>
            <a:endParaRPr lang="en-US" sz="6000" dirty="0">
              <a:solidFill>
                <a:srgbClr val="FB3F6E"/>
              </a:solidFill>
              <a:latin typeface="Press Start 2P" panose="000005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0402" y="2598003"/>
            <a:ext cx="7210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THANKS</a:t>
            </a:r>
            <a:endParaRPr lang="en-US" sz="6000" dirty="0">
              <a:solidFill>
                <a:srgbClr val="C2FF2D"/>
              </a:solidFill>
              <a:latin typeface="Press Start 2P" panose="000005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24" y="1732079"/>
            <a:ext cx="1101508" cy="11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22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766678"/>
            <a:ext cx="9444903" cy="53246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8211" y="1920802"/>
            <a:ext cx="6386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kern="2000" spc="20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INDEX</a:t>
            </a:r>
            <a:endParaRPr lang="en-US" sz="1200" kern="2000" spc="2000" dirty="0">
              <a:solidFill>
                <a:srgbClr val="C2FF2D"/>
              </a:solidFill>
              <a:latin typeface="Press Start 2P" panose="00000500000000000000" pitchFamily="2" charset="0"/>
            </a:endParaRPr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2743200" y="2752344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INTRODUCTION</a:t>
            </a:r>
            <a:endParaRPr lang="en-US" sz="1200" spc="300" dirty="0">
              <a:solidFill>
                <a:schemeClr val="bg1"/>
              </a:solidFill>
              <a:latin typeface="Press Start 2P" panose="00000500000000000000" pitchFamily="2" charset="0"/>
            </a:endParaRPr>
          </a:p>
        </p:txBody>
      </p:sp>
      <p:sp>
        <p:nvSpPr>
          <p:cNvPr id="18" name="TextBox 17">
            <a:hlinkClick r:id="rId4" action="ppaction://hlinksldjump"/>
          </p:cNvPr>
          <p:cNvSpPr txBox="1"/>
          <p:nvPr/>
        </p:nvSpPr>
        <p:spPr>
          <a:xfrm>
            <a:off x="2743200" y="3152000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PROJECT OVERVIEW</a:t>
            </a:r>
          </a:p>
        </p:txBody>
      </p:sp>
      <p:sp>
        <p:nvSpPr>
          <p:cNvPr id="23" name="TextBox 22">
            <a:hlinkClick r:id="rId5" action="ppaction://hlinksldjump"/>
          </p:cNvPr>
          <p:cNvSpPr txBox="1"/>
          <p:nvPr/>
        </p:nvSpPr>
        <p:spPr>
          <a:xfrm>
            <a:off x="2743200" y="3551656"/>
            <a:ext cx="4993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COMPONENTS OF THE PROJECT</a:t>
            </a:r>
          </a:p>
        </p:txBody>
      </p:sp>
      <p:sp>
        <p:nvSpPr>
          <p:cNvPr id="24" name="TextBox 23">
            <a:hlinkClick r:id="rId6" action="ppaction://hlinksldjump"/>
          </p:cNvPr>
          <p:cNvSpPr txBox="1"/>
          <p:nvPr/>
        </p:nvSpPr>
        <p:spPr>
          <a:xfrm>
            <a:off x="2743200" y="3951312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INTEGRATION</a:t>
            </a:r>
          </a:p>
        </p:txBody>
      </p:sp>
      <p:sp>
        <p:nvSpPr>
          <p:cNvPr id="29" name="TextBox 28">
            <a:hlinkClick r:id="rId7" action="ppaction://hlinksldjump"/>
          </p:cNvPr>
          <p:cNvSpPr txBox="1"/>
          <p:nvPr/>
        </p:nvSpPr>
        <p:spPr>
          <a:xfrm>
            <a:off x="2743200" y="4621660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VIDEO</a:t>
            </a:r>
          </a:p>
        </p:txBody>
      </p:sp>
      <p:sp>
        <p:nvSpPr>
          <p:cNvPr id="32" name="TextBox 31">
            <a:hlinkClick r:id="rId8" action="ppaction://hlinksldjump"/>
          </p:cNvPr>
          <p:cNvSpPr txBox="1"/>
          <p:nvPr/>
        </p:nvSpPr>
        <p:spPr>
          <a:xfrm>
            <a:off x="4892040" y="462165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TEAM</a:t>
            </a:r>
          </a:p>
        </p:txBody>
      </p:sp>
      <p:sp>
        <p:nvSpPr>
          <p:cNvPr id="33" name="TextBox 32">
            <a:hlinkClick r:id="rId9" action="ppaction://hlinksldjump"/>
          </p:cNvPr>
          <p:cNvSpPr txBox="1"/>
          <p:nvPr/>
        </p:nvSpPr>
        <p:spPr>
          <a:xfrm>
            <a:off x="6428232" y="462165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THANKS</a:t>
            </a:r>
          </a:p>
        </p:txBody>
      </p:sp>
      <p:sp>
        <p:nvSpPr>
          <p:cNvPr id="4" name="Isosceles Triangle 3"/>
          <p:cNvSpPr/>
          <p:nvPr/>
        </p:nvSpPr>
        <p:spPr>
          <a:xfrm rot="5400000">
            <a:off x="2570646" y="2823446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35" name="Isosceles Triangle 34"/>
          <p:cNvSpPr/>
          <p:nvPr/>
        </p:nvSpPr>
        <p:spPr>
          <a:xfrm rot="5400000">
            <a:off x="2570645" y="3206431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2570645" y="3599781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37" name="Isosceles Triangle 36"/>
          <p:cNvSpPr/>
          <p:nvPr/>
        </p:nvSpPr>
        <p:spPr>
          <a:xfrm rot="5400000">
            <a:off x="2570644" y="4012694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2570644" y="4692761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39" name="Isosceles Triangle 38"/>
          <p:cNvSpPr/>
          <p:nvPr/>
        </p:nvSpPr>
        <p:spPr>
          <a:xfrm rot="5400000">
            <a:off x="4752672" y="4692762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40" name="Isosceles Triangle 39"/>
          <p:cNvSpPr/>
          <p:nvPr/>
        </p:nvSpPr>
        <p:spPr>
          <a:xfrm rot="5400000">
            <a:off x="6323075" y="468479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82" y="1603796"/>
            <a:ext cx="755198" cy="7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766678"/>
            <a:ext cx="9444903" cy="53246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0" y="1986536"/>
            <a:ext cx="755198" cy="7551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12374" y="2962107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2000" spc="6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INTRODUCTION</a:t>
            </a:r>
            <a:endParaRPr lang="en-US" sz="2400" spc="600" dirty="0"/>
          </a:p>
        </p:txBody>
      </p:sp>
      <p:sp>
        <p:nvSpPr>
          <p:cNvPr id="25" name="Rectangle 24"/>
          <p:cNvSpPr/>
          <p:nvPr/>
        </p:nvSpPr>
        <p:spPr>
          <a:xfrm>
            <a:off x="2480615" y="2883988"/>
            <a:ext cx="11849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1</a:t>
            </a:r>
            <a:endParaRPr lang="en-US" sz="72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61400" y="4054412"/>
            <a:ext cx="43140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20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THE </a:t>
            </a:r>
            <a:r>
              <a:rPr lang="en-US" sz="1000" kern="20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IDEA</a:t>
            </a:r>
            <a:r>
              <a:rPr lang="en-US" sz="1100" kern="20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 OF OUR PROJECT</a:t>
            </a:r>
            <a:endParaRPr lang="en-US" sz="1100" spc="300" dirty="0">
              <a:solidFill>
                <a:schemeClr val="bg1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5400000">
            <a:off x="3407217" y="409503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3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46334" y="3137494"/>
            <a:ext cx="35702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2000" spc="6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INTRODUCTION</a:t>
            </a:r>
            <a:endParaRPr lang="en-US" sz="1600" spc="600" dirty="0"/>
          </a:p>
        </p:txBody>
      </p:sp>
      <p:sp>
        <p:nvSpPr>
          <p:cNvPr id="25" name="Rectangle 24"/>
          <p:cNvSpPr/>
          <p:nvPr/>
        </p:nvSpPr>
        <p:spPr>
          <a:xfrm>
            <a:off x="3451701" y="2121831"/>
            <a:ext cx="1031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1</a:t>
            </a:r>
            <a:endParaRPr lang="en-US" sz="60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8671" y="3902586"/>
            <a:ext cx="663762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kern="2000" spc="300" dirty="0">
                <a:solidFill>
                  <a:schemeClr val="bg1"/>
                </a:solidFill>
                <a:latin typeface="Press Start 2P" panose="00000500000000000000" pitchFamily="2" charset="0"/>
              </a:rPr>
              <a:t>blending concepts from our Computer Architecture and Computer Graphics courses</a:t>
            </a:r>
            <a:endParaRPr lang="en-US" sz="1100" spc="300" dirty="0">
              <a:solidFill>
                <a:schemeClr val="bg1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5400000">
            <a:off x="2154489" y="3990140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0245" y="4764505"/>
            <a:ext cx="556054" cy="556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14" y="2029681"/>
            <a:ext cx="1106424" cy="11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6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47709 0.007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4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51701" y="1690476"/>
            <a:ext cx="35702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2000" spc="6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INTRODUCTION</a:t>
            </a:r>
            <a:endParaRPr lang="en-US" sz="1600" spc="600" dirty="0"/>
          </a:p>
        </p:txBody>
      </p:sp>
      <p:sp>
        <p:nvSpPr>
          <p:cNvPr id="26" name="Rectangle 25"/>
          <p:cNvSpPr/>
          <p:nvPr/>
        </p:nvSpPr>
        <p:spPr>
          <a:xfrm>
            <a:off x="2259647" y="2193752"/>
            <a:ext cx="713972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Our project is a project </a:t>
            </a:r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that mixes two computer courses, one about how computers work (Computer Architecture) and another about </a:t>
            </a:r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making cool </a:t>
            </a:r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graphics (Computer Graphics</a:t>
            </a:r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).</a:t>
            </a:r>
          </a:p>
          <a:p>
            <a:endParaRPr lang="en-US" sz="1100" kern="2000" dirty="0">
              <a:solidFill>
                <a:schemeClr val="bg1"/>
              </a:solidFill>
              <a:latin typeface="Press Start 2P" panose="00000500000000000000" pitchFamily="2" charset="0"/>
            </a:endParaRPr>
          </a:p>
          <a:p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Imagine </a:t>
            </a:r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a game </a:t>
            </a:r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that looks awesome, thanks to Computer Graphics magic with </a:t>
            </a:r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Turtle.</a:t>
            </a:r>
          </a:p>
          <a:p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But </a:t>
            </a:r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here's the </a:t>
            </a:r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twist we've </a:t>
            </a:r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also created a special controller using Arduino</a:t>
            </a:r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.</a:t>
            </a:r>
          </a:p>
          <a:p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It's </a:t>
            </a:r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like a remote for the game with buttons you can press</a:t>
            </a:r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.</a:t>
            </a:r>
          </a:p>
          <a:p>
            <a:endParaRPr lang="en-US" sz="1100" kern="2000" dirty="0">
              <a:solidFill>
                <a:schemeClr val="bg1"/>
              </a:solidFill>
              <a:latin typeface="Press Start 2P" panose="00000500000000000000" pitchFamily="2" charset="0"/>
            </a:endParaRPr>
          </a:p>
          <a:p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We're </a:t>
            </a:r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excited to show you how these two </a:t>
            </a:r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things can </a:t>
            </a:r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team up to make something fun and interesting. So, let's dive in and explore the world where computers and graphics meet in our </a:t>
            </a:r>
            <a:r>
              <a:rPr lang="en-US" sz="1100" kern="20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game </a:t>
            </a:r>
            <a:r>
              <a:rPr lang="en-US" sz="1100" kern="2000" dirty="0">
                <a:solidFill>
                  <a:schemeClr val="bg1"/>
                </a:solidFill>
                <a:latin typeface="Press Start 2P" panose="00000500000000000000" pitchFamily="2" charset="0"/>
              </a:rPr>
              <a:t>adventure!"</a:t>
            </a:r>
          </a:p>
        </p:txBody>
      </p:sp>
      <p:sp>
        <p:nvSpPr>
          <p:cNvPr id="27" name="Isosceles Triangle 26"/>
          <p:cNvSpPr/>
          <p:nvPr/>
        </p:nvSpPr>
        <p:spPr>
          <a:xfrm rot="5400000">
            <a:off x="2087093" y="2304094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 rot="5400000">
            <a:off x="2087092" y="3091866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2087092" y="4268996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34" y="1284648"/>
            <a:ext cx="744382" cy="74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1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766678"/>
            <a:ext cx="9444903" cy="53246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0" y="1986536"/>
            <a:ext cx="755198" cy="7551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12374" y="2962107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300" dirty="0">
                <a:solidFill>
                  <a:srgbClr val="C2FF2D"/>
                </a:solidFill>
                <a:latin typeface="Press Start 2P" panose="00000500000000000000" pitchFamily="2" charset="0"/>
              </a:rPr>
              <a:t>PROJECT OVERVIEW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80615" y="2883988"/>
            <a:ext cx="11849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2</a:t>
            </a:r>
            <a:endParaRPr lang="en-US" sz="72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61400" y="4054412"/>
            <a:ext cx="52116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20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A CLOSER LOOK AT OUR PROJECT</a:t>
            </a:r>
            <a:endParaRPr lang="en-US" sz="1100" spc="300" dirty="0">
              <a:solidFill>
                <a:schemeClr val="bg1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5400000">
            <a:off x="3407217" y="409503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813726"/>
            <a:ext cx="9444903" cy="5324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14922" y="2607766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300" dirty="0">
                <a:solidFill>
                  <a:srgbClr val="C2FF2D"/>
                </a:solidFill>
                <a:latin typeface="Press Start 2P" panose="00000500000000000000" pitchFamily="2" charset="0"/>
              </a:rPr>
              <a:t>PROJECT OVERVIEW</a:t>
            </a:r>
          </a:p>
          <a:p>
            <a:endParaRPr lang="en-US" sz="1600" spc="600" dirty="0"/>
          </a:p>
        </p:txBody>
      </p:sp>
      <p:sp>
        <p:nvSpPr>
          <p:cNvPr id="25" name="Rectangle 24"/>
          <p:cNvSpPr/>
          <p:nvPr/>
        </p:nvSpPr>
        <p:spPr>
          <a:xfrm>
            <a:off x="3451701" y="1636912"/>
            <a:ext cx="1031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kern="2000" spc="600" dirty="0">
                <a:solidFill>
                  <a:srgbClr val="FB3F6E"/>
                </a:solidFill>
                <a:latin typeface="Press Start 2P" panose="00000500000000000000" pitchFamily="2" charset="0"/>
              </a:rPr>
              <a:t>2</a:t>
            </a:r>
            <a:endParaRPr lang="en-US" sz="60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86187" y="3057772"/>
            <a:ext cx="71949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Our project involves developing </a:t>
            </a:r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a game 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using the </a:t>
            </a:r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Turtle 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graphics library</a:t>
            </a:r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.</a:t>
            </a:r>
          </a:p>
          <a:p>
            <a:endParaRPr lang="en-US" sz="1400" dirty="0" smtClean="0">
              <a:solidFill>
                <a:schemeClr val="bg1"/>
              </a:solidFill>
              <a:latin typeface="Press Start 2P" panose="00000500000000000000" pitchFamily="2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This 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game serves as a canvas to explore </a:t>
            </a:r>
            <a:r>
              <a:rPr lang="en-US" sz="14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the principles </a:t>
            </a:r>
            <a:r>
              <a:rPr lang="en-US" sz="1400" dirty="0">
                <a:solidFill>
                  <a:schemeClr val="bg1"/>
                </a:solidFill>
                <a:latin typeface="Press Start 2P" panose="00000500000000000000" pitchFamily="2" charset="0"/>
              </a:rPr>
              <a:t>of Computer Graphics, while simultaneously integrating a physical controller designed with Arduino to delve into the realm of Computer Architecture."</a:t>
            </a:r>
          </a:p>
        </p:txBody>
      </p:sp>
      <p:sp>
        <p:nvSpPr>
          <p:cNvPr id="27" name="Isosceles Triangle 26"/>
          <p:cNvSpPr/>
          <p:nvPr/>
        </p:nvSpPr>
        <p:spPr>
          <a:xfrm rot="5400000">
            <a:off x="1942368" y="3803657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14" y="2029681"/>
            <a:ext cx="1106424" cy="1106424"/>
          </a:xfrm>
          <a:prstGeom prst="rect">
            <a:avLst/>
          </a:prstGeom>
        </p:spPr>
      </p:pic>
      <p:sp>
        <p:nvSpPr>
          <p:cNvPr id="12" name="Isosceles Triangle 11"/>
          <p:cNvSpPr/>
          <p:nvPr/>
        </p:nvSpPr>
        <p:spPr>
          <a:xfrm rot="5400000">
            <a:off x="1913632" y="3173864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97" y="766678"/>
            <a:ext cx="9444903" cy="53246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0" y="1986536"/>
            <a:ext cx="755198" cy="7551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12374" y="2962107"/>
            <a:ext cx="50321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300" dirty="0">
                <a:solidFill>
                  <a:srgbClr val="C2FF2D"/>
                </a:solidFill>
                <a:latin typeface="Press Start 2P" panose="00000500000000000000" pitchFamily="2" charset="0"/>
              </a:rPr>
              <a:t>COMPONENTS </a:t>
            </a:r>
            <a:endParaRPr lang="en-US" sz="2400" spc="300" dirty="0" smtClean="0">
              <a:solidFill>
                <a:srgbClr val="C2FF2D"/>
              </a:solidFill>
              <a:latin typeface="Press Start 2P" panose="00000500000000000000" pitchFamily="2" charset="0"/>
            </a:endParaRPr>
          </a:p>
          <a:p>
            <a:r>
              <a:rPr lang="en-US" sz="2400" spc="300" dirty="0" smtClean="0">
                <a:solidFill>
                  <a:srgbClr val="C2FF2D"/>
                </a:solidFill>
                <a:latin typeface="Press Start 2P" panose="00000500000000000000" pitchFamily="2" charset="0"/>
              </a:rPr>
              <a:t>OF </a:t>
            </a:r>
            <a:r>
              <a:rPr lang="en-US" sz="2400" spc="300" dirty="0">
                <a:solidFill>
                  <a:srgbClr val="C2FF2D"/>
                </a:solidFill>
                <a:latin typeface="Press Start 2P" panose="00000500000000000000" pitchFamily="2" charset="0"/>
              </a:rPr>
              <a:t>THE PROJECT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80615" y="2883988"/>
            <a:ext cx="11849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kern="2000" spc="600" dirty="0" smtClean="0">
                <a:solidFill>
                  <a:srgbClr val="FB3F6E"/>
                </a:solidFill>
                <a:latin typeface="Press Start 2P" panose="00000500000000000000" pitchFamily="2" charset="0"/>
              </a:rPr>
              <a:t>3</a:t>
            </a:r>
            <a:endParaRPr lang="en-US" sz="7200" spc="600" dirty="0">
              <a:solidFill>
                <a:srgbClr val="FB3F6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61400" y="4054412"/>
            <a:ext cx="59298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2000" spc="300" dirty="0" smtClean="0">
                <a:solidFill>
                  <a:schemeClr val="bg1"/>
                </a:solidFill>
                <a:latin typeface="Press Start 2P" panose="00000500000000000000" pitchFamily="2" charset="0"/>
              </a:rPr>
              <a:t>THE GAME CODE AND THE HARDWARE  </a:t>
            </a:r>
            <a:endParaRPr lang="en-US" sz="1100" spc="300" dirty="0">
              <a:solidFill>
                <a:schemeClr val="bg1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5400000">
            <a:off x="3407217" y="4095039"/>
            <a:ext cx="210312" cy="134795"/>
          </a:xfrm>
          <a:prstGeom prst="triangle">
            <a:avLst/>
          </a:prstGeom>
          <a:solidFill>
            <a:srgbClr val="FB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3F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464</Words>
  <Application>Microsoft Office PowerPoint</Application>
  <PresentationFormat>Widescreen</PresentationFormat>
  <Paragraphs>162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Press Start 2P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km317792@gmail.com</dc:creator>
  <cp:lastModifiedBy>km317792@gmail.com</cp:lastModifiedBy>
  <cp:revision>79</cp:revision>
  <dcterms:created xsi:type="dcterms:W3CDTF">2023-12-06T14:40:05Z</dcterms:created>
  <dcterms:modified xsi:type="dcterms:W3CDTF">2023-12-28T08:48:33Z</dcterms:modified>
</cp:coreProperties>
</file>